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1" r:id="rId4"/>
    <p:sldId id="263" r:id="rId5"/>
    <p:sldId id="258" r:id="rId6"/>
    <p:sldId id="261" r:id="rId7"/>
    <p:sldId id="260" r:id="rId8"/>
    <p:sldId id="275" r:id="rId9"/>
    <p:sldId id="264" r:id="rId10"/>
    <p:sldId id="265" r:id="rId11"/>
    <p:sldId id="277" r:id="rId12"/>
    <p:sldId id="276" r:id="rId13"/>
    <p:sldId id="27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mi2302@outlook.com" initials="x" lastIdx="3" clrIdx="0">
    <p:extLst>
      <p:ext uri="{19B8F6BF-5375-455C-9EA6-DF929625EA0E}">
        <p15:presenceInfo xmlns:p15="http://schemas.microsoft.com/office/powerpoint/2012/main" userId="xiaomi2302@outlook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373B"/>
    <a:srgbClr val="F2F2F2"/>
    <a:srgbClr val="E8E8E8"/>
    <a:srgbClr val="FAFAFA"/>
    <a:srgbClr val="FFFFFF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5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96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27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58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54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39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96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148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8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06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67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E98CE-5275-4BC4-8926-D793006E8131}" type="datetimeFigureOut">
              <a:rPr lang="ru-RU" smtClean="0"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21785-4DF2-47B3-8443-5EA5559E0E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65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16894" y="2948880"/>
            <a:ext cx="9144000" cy="1158824"/>
          </a:xfrm>
        </p:spPr>
        <p:txBody>
          <a:bodyPr>
            <a:noAutofit/>
          </a:bodyPr>
          <a:lstStyle/>
          <a:p>
            <a:r>
              <a:rPr lang="ru-RU" sz="4000" dirty="0" smtClean="0">
                <a:solidFill>
                  <a:srgbClr val="2337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основных закономерностей поведения </a:t>
            </a:r>
            <a:r>
              <a:rPr lang="ru-RU" sz="4000" dirty="0" err="1" smtClean="0">
                <a:solidFill>
                  <a:srgbClr val="2337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многочастичных</a:t>
            </a:r>
            <a:r>
              <a:rPr lang="ru-RU" sz="4000" dirty="0">
                <a:solidFill>
                  <a:srgbClr val="2337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smtClean="0">
                <a:solidFill>
                  <a:srgbClr val="2337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на основе численного моделирования</a:t>
            </a:r>
            <a:endParaRPr lang="ru-RU" sz="4000" dirty="0">
              <a:solidFill>
                <a:srgbClr val="2337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91916" y="365760"/>
            <a:ext cx="9176084" cy="1318661"/>
          </a:xfrm>
        </p:spPr>
        <p:txBody>
          <a:bodyPr>
            <a:normAutofit/>
          </a:bodyPr>
          <a:lstStyle/>
          <a:p>
            <a:r>
              <a:rPr lang="ru-RU" sz="1600" dirty="0" smtClean="0">
                <a:solidFill>
                  <a:srgbClr val="23373B"/>
                </a:solidFill>
                <a:latin typeface="МTimes New Roman"/>
                <a:cs typeface="Times New Roman" panose="02020603050405020304" pitchFamily="18" charset="0"/>
              </a:rPr>
              <a:t>Московский государственный университет имени М.В Ломоносова</a:t>
            </a:r>
          </a:p>
          <a:p>
            <a:r>
              <a:rPr lang="ru-RU" sz="1600" dirty="0" smtClean="0">
                <a:solidFill>
                  <a:srgbClr val="23373B"/>
                </a:solidFill>
                <a:latin typeface="МTimes New Roman"/>
                <a:cs typeface="Times New Roman" panose="02020603050405020304" pitchFamily="18" charset="0"/>
              </a:rPr>
              <a:t>Физический факультет</a:t>
            </a:r>
          </a:p>
          <a:p>
            <a:r>
              <a:rPr lang="ru-RU" sz="1600" dirty="0" smtClean="0">
                <a:solidFill>
                  <a:srgbClr val="23373B"/>
                </a:solidFill>
                <a:latin typeface="МTimes New Roman"/>
                <a:cs typeface="Times New Roman" panose="02020603050405020304" pitchFamily="18" charset="0"/>
              </a:rPr>
              <a:t>Кафедра квантовой статистики и теории поля</a:t>
            </a:r>
            <a:endParaRPr lang="ru-RU" sz="1600" dirty="0">
              <a:solidFill>
                <a:srgbClr val="23373B"/>
              </a:solidFill>
              <a:latin typeface="МTimes New Roman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507958" y="4974638"/>
            <a:ext cx="9176084" cy="1318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23373B"/>
                </a:solidFill>
                <a:latin typeface="МTimes New Roman"/>
                <a:cs typeface="Times New Roman" panose="02020603050405020304" pitchFamily="18" charset="0"/>
              </a:rPr>
              <a:t>Выполнил студент 407 группы, </a:t>
            </a:r>
            <a:r>
              <a:rPr lang="ru-RU" sz="1600" dirty="0" err="1" smtClean="0">
                <a:solidFill>
                  <a:srgbClr val="23373B"/>
                </a:solidFill>
                <a:latin typeface="МTimes New Roman"/>
                <a:cs typeface="Times New Roman" panose="02020603050405020304" pitchFamily="18" charset="0"/>
              </a:rPr>
              <a:t>Супонин</a:t>
            </a:r>
            <a:r>
              <a:rPr lang="ru-RU" sz="1600" dirty="0" smtClean="0">
                <a:solidFill>
                  <a:srgbClr val="23373B"/>
                </a:solidFill>
                <a:latin typeface="МTimes New Roman"/>
                <a:cs typeface="Times New Roman" panose="02020603050405020304" pitchFamily="18" charset="0"/>
              </a:rPr>
              <a:t> В.А.</a:t>
            </a:r>
          </a:p>
          <a:p>
            <a:r>
              <a:rPr lang="ru-RU" sz="1600" dirty="0" smtClean="0">
                <a:solidFill>
                  <a:srgbClr val="23373B"/>
                </a:solidFill>
                <a:latin typeface="МTimes New Roman"/>
                <a:cs typeface="Times New Roman" panose="02020603050405020304" pitchFamily="18" charset="0"/>
              </a:rPr>
              <a:t>Научный руководитель</a:t>
            </a:r>
            <a:r>
              <a:rPr lang="en-US" sz="1600" dirty="0" smtClean="0">
                <a:solidFill>
                  <a:srgbClr val="23373B"/>
                </a:solidFill>
                <a:latin typeface="МTimes New Roman"/>
                <a:cs typeface="Times New Roman" panose="02020603050405020304" pitchFamily="18" charset="0"/>
              </a:rPr>
              <a:t>: </a:t>
            </a:r>
            <a:r>
              <a:rPr lang="ru-RU" sz="1600" dirty="0" smtClean="0">
                <a:solidFill>
                  <a:srgbClr val="23373B"/>
                </a:solidFill>
                <a:latin typeface="МTimes New Roman"/>
                <a:cs typeface="Times New Roman" panose="02020603050405020304" pitchFamily="18" charset="0"/>
              </a:rPr>
              <a:t>д. ф. – м. н. проф. Савченко А.М.</a:t>
            </a:r>
            <a:endParaRPr lang="ru-RU" sz="2000" dirty="0">
              <a:solidFill>
                <a:srgbClr val="2337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 smtClean="0">
              <a:solidFill>
                <a:srgbClr val="23373B"/>
              </a:solidFill>
              <a:latin typeface="МTimes New Roman"/>
              <a:cs typeface="Times New Roman" panose="02020603050405020304" pitchFamily="18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600852" y="6347257"/>
            <a:ext cx="9176084" cy="659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smtClean="0">
                <a:solidFill>
                  <a:srgbClr val="23373B"/>
                </a:solidFill>
                <a:latin typeface="МTimes New Roman"/>
                <a:cs typeface="Times New Roman" panose="02020603050405020304" pitchFamily="18" charset="0"/>
              </a:rPr>
              <a:t>Москва 2022</a:t>
            </a:r>
            <a:endParaRPr lang="ru-RU" sz="1800" dirty="0">
              <a:solidFill>
                <a:srgbClr val="23373B"/>
              </a:solidFill>
              <a:latin typeface="МTimes New Roman"/>
              <a:cs typeface="Times New Roman" panose="02020603050405020304" pitchFamily="18" charset="0"/>
            </a:endParaRPr>
          </a:p>
          <a:p>
            <a:endParaRPr lang="ru-RU" sz="2000" dirty="0" smtClean="0">
              <a:solidFill>
                <a:srgbClr val="23373B"/>
              </a:solidFill>
              <a:latin typeface="М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1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"/>
            <a:ext cx="12192000" cy="827770"/>
          </a:xfrm>
          <a:solidFill>
            <a:srgbClr val="23373B"/>
          </a:solidFill>
          <a:ln>
            <a:solidFill>
              <a:srgbClr val="23373B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ru-RU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-теорема Больцмана</a:t>
            </a:r>
            <a:endParaRPr lang="ru-RU" sz="28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85524" y="1201271"/>
                <a:ext cx="10443411" cy="55760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smtClean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H</a:t>
                </a:r>
                <a:r>
                  <a:rPr lang="ru-RU" sz="2400" dirty="0" smtClean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-теорема описывает </a:t>
                </a:r>
                <a:r>
                  <a:rPr lang="ru-RU" sz="2400" dirty="0" smtClean="0">
                    <a:solidFill>
                      <a:srgbClr val="23373B"/>
                    </a:solidFill>
                  </a:rPr>
                  <a:t>необратимость </a:t>
                </a:r>
                <a:r>
                  <a:rPr lang="ru-RU" sz="2400" dirty="0">
                    <a:solidFill>
                      <a:srgbClr val="23373B"/>
                    </a:solidFill>
                  </a:rPr>
                  <a:t>статистических </a:t>
                </a:r>
                <a:r>
                  <a:rPr lang="ru-RU" sz="2400" dirty="0" smtClean="0">
                    <a:solidFill>
                      <a:srgbClr val="23373B"/>
                    </a:solidFill>
                  </a:rPr>
                  <a:t>систем</a:t>
                </a:r>
                <a:endParaRPr lang="en-US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r>
                  <a:rPr lang="ru-RU" sz="2400" i="1" dirty="0" smtClean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     </a:t>
                </a:r>
              </a:p>
              <a:p>
                <a:pPr marL="0" indent="0">
                  <a:buNone/>
                </a:pPr>
                <a:r>
                  <a:rPr lang="ru-RU" sz="2400" i="1" dirty="0" smtClean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                   </a:t>
                </a:r>
              </a:p>
              <a:p>
                <a:pPr marL="0" indent="0">
                  <a:buNone/>
                </a:pPr>
                <a:endParaRPr lang="en-US" sz="2400" i="1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i="1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i="1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200" i="1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r>
                  <a:rPr lang="ru-RU" sz="2200" dirty="0">
                    <a:solidFill>
                      <a:srgbClr val="23373B"/>
                    </a:solidFill>
                  </a:rPr>
                  <a:t>Фундаментальные критерии применимости</a:t>
                </a:r>
                <a:endParaRPr lang="en-US" sz="2200" dirty="0">
                  <a:solidFill>
                    <a:srgbClr val="23373B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ru-RU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200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б</m:t>
                    </m:r>
                  </m:oMath>
                </a14:m>
                <a:r>
                  <a:rPr lang="ru-RU" sz="2200" dirty="0">
                    <a:solidFill>
                      <a:srgbClr val="23373B"/>
                    </a:solidFill>
                  </a:rPr>
                  <a:t>инарные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упругие столкновения</a:t>
                </a:r>
                <a:endParaRPr lang="en-US" sz="2200" dirty="0">
                  <a:solidFill>
                    <a:srgbClr val="23373B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5524" y="1201271"/>
                <a:ext cx="10443411" cy="5576047"/>
              </a:xfrm>
              <a:blipFill>
                <a:blip r:embed="rId2"/>
                <a:stretch>
                  <a:fillRect l="-876" t="-17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59036" y="2373579"/>
                <a:ext cx="7896386" cy="301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ru-RU" sz="2400" i="1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≝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400" i="1" dirty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ru-RU" sz="2400" i="1" dirty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≝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func>
                          <m:funcPr>
                            <m:ctrlP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sz="2400" i="1" dirty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≝−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i="1" dirty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ru-RU" sz="2400" i="1" dirty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                  </a:t>
                </a:r>
                <a:r>
                  <a:rPr lang="ru-RU" sz="2400" i="1" dirty="0" smtClean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ru-RU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𝑑𝐻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sz="2400" i="1" dirty="0">
                    <a:solidFill>
                      <a:srgbClr val="23373B"/>
                    </a:solidFill>
                  </a:rPr>
                  <a:t> </a:t>
                </a:r>
                <a:endParaRPr lang="ru-RU" sz="2400" i="1" dirty="0" smtClean="0">
                  <a:solidFill>
                    <a:srgbClr val="23373B"/>
                  </a:solidFill>
                </a:endParaRPr>
              </a:p>
              <a:p>
                <a:endParaRPr lang="ru-RU" sz="2400" i="1" dirty="0">
                  <a:solidFill>
                    <a:srgbClr val="23373B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𝑆𝑡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i="1" dirty="0">
                    <a:solidFill>
                      <a:srgbClr val="23373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400" i="1" dirty="0" smtClean="0">
                    <a:solidFill>
                      <a:srgbClr val="23373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𝑆𝑡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i="1" dirty="0">
                    <a:solidFill>
                      <a:srgbClr val="23373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i="1" dirty="0" smtClean="0">
                    <a:solidFill>
                      <a:srgbClr val="23373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ru-RU" sz="2400" i="1" dirty="0" smtClean="0">
                    <a:solidFill>
                      <a:srgbClr val="23373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smtClean="0">
                    <a:solidFill>
                      <a:srgbClr val="23373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интегральный оператор</a:t>
                </a:r>
                <a:endParaRPr lang="ru-RU" sz="2000" i="1" dirty="0">
                  <a:solidFill>
                    <a:srgbClr val="23373B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rgbClr val="23373B"/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6" y="2373579"/>
                <a:ext cx="7896386" cy="3012107"/>
              </a:xfrm>
              <a:prstGeom prst="rect">
                <a:avLst/>
              </a:prstGeom>
              <a:blipFill>
                <a:blip r:embed="rId3"/>
                <a:stretch>
                  <a:fillRect l="-231" t="-12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"/>
            <a:ext cx="12192000" cy="827770"/>
          </a:xfrm>
          <a:solidFill>
            <a:srgbClr val="23373B"/>
          </a:solidFill>
          <a:ln>
            <a:solidFill>
              <a:srgbClr val="23373B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ru-RU" sz="28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64" y="4773478"/>
            <a:ext cx="9962893" cy="20845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63" y="827773"/>
            <a:ext cx="9915654" cy="20658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63" y="2772957"/>
            <a:ext cx="9962893" cy="2145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923" y="1399008"/>
            <a:ext cx="103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 = 20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9923" y="3383847"/>
            <a:ext cx="115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 = 100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9923" y="5354074"/>
            <a:ext cx="137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 = 1000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107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5524" y="1386037"/>
            <a:ext cx="10443411" cy="52476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i="1" dirty="0">
              <a:solidFill>
                <a:srgbClr val="23373B"/>
              </a:solidFill>
            </a:endParaRPr>
          </a:p>
          <a:p>
            <a:pPr marL="0" indent="0">
              <a:buNone/>
            </a:pPr>
            <a:endParaRPr lang="ru-RU" sz="2400" i="1" dirty="0" smtClean="0">
              <a:solidFill>
                <a:srgbClr val="23373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2686" y="2765386"/>
            <a:ext cx="877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/>
              <a:t>Спасибо за внимание !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7796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"/>
            <a:ext cx="12192000" cy="827770"/>
          </a:xfrm>
          <a:solidFill>
            <a:srgbClr val="23373B"/>
          </a:solidFill>
          <a:ln>
            <a:solidFill>
              <a:srgbClr val="23373B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Будущие доработки</a:t>
            </a:r>
            <a:endParaRPr lang="ru-RU" sz="28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671847" y="782042"/>
                <a:ext cx="1082327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ru-RU" sz="2400" dirty="0">
                  <a:solidFill>
                    <a:srgbClr val="23373B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400" dirty="0">
                    <a:solidFill>
                      <a:srgbClr val="23373B"/>
                    </a:solidFill>
                  </a:rPr>
                  <a:t> оценить влияние охлаждения системы на динамику установления термодинамического равновесия</a:t>
                </a:r>
              </a:p>
              <a:p>
                <a:endParaRPr lang="ru-RU" sz="2400" i="1" dirty="0">
                  <a:solidFill>
                    <a:srgbClr val="23373B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400" dirty="0">
                    <a:solidFill>
                      <a:srgbClr val="23373B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23373B"/>
                    </a:solidFill>
                  </a:rPr>
                  <a:t>реализовать тройные столкновения молекул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47" y="782042"/>
                <a:ext cx="10823276" cy="1938992"/>
              </a:xfrm>
              <a:prstGeom prst="rect">
                <a:avLst/>
              </a:prstGeom>
              <a:blipFill>
                <a:blip r:embed="rId2"/>
                <a:stretch>
                  <a:fillRect l="-845" b="-62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/>
          <p:cNvSpPr/>
          <p:nvPr/>
        </p:nvSpPr>
        <p:spPr>
          <a:xfrm>
            <a:off x="5179306" y="3364705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5179306" y="4344971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179306" y="5325237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439835" y="3790907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439835" y="4038880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346486" y="4780213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7346486" y="5034640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8260885" y="3542934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8260885" y="3790907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5307167" y="3488691"/>
            <a:ext cx="1260529" cy="426202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5307167" y="4162866"/>
            <a:ext cx="1260529" cy="306091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5307166" y="5158626"/>
            <a:ext cx="2167181" cy="29059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6567696" y="4169320"/>
            <a:ext cx="906651" cy="741332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6574799" y="3673373"/>
            <a:ext cx="1821050" cy="247974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7474347" y="3914894"/>
            <a:ext cx="914399" cy="995758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8388746" y="3356954"/>
            <a:ext cx="455910" cy="3164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8395849" y="3929743"/>
            <a:ext cx="580542" cy="2395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7478221" y="5173475"/>
            <a:ext cx="573438" cy="27574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/>
          <p:cNvSpPr/>
          <p:nvPr/>
        </p:nvSpPr>
        <p:spPr>
          <a:xfrm>
            <a:off x="3051519" y="4104099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3011482" y="4351751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091556" y="4585196"/>
            <a:ext cx="255722" cy="2479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 стрелкой 29"/>
          <p:cNvCxnSpPr/>
          <p:nvPr/>
        </p:nvCxnSpPr>
        <p:spPr>
          <a:xfrm flipV="1">
            <a:off x="3179380" y="4089250"/>
            <a:ext cx="279615" cy="13883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V="1">
            <a:off x="3139343" y="4347874"/>
            <a:ext cx="505632" cy="1278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3219417" y="4709184"/>
            <a:ext cx="385843" cy="4358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84912" y="3842171"/>
            <a:ext cx="37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</a:t>
            </a:r>
            <a:endParaRPr lang="ru-RU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001721" y="3086828"/>
            <a:ext cx="35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</a:t>
            </a:r>
            <a:endParaRPr lang="ru-RU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111068" y="3259624"/>
            <a:ext cx="37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</a:t>
            </a:r>
            <a:endParaRPr lang="ru-RU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307167" y="4100668"/>
            <a:ext cx="37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</a:t>
            </a:r>
            <a:endParaRPr lang="ru-RU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4989451" y="4104099"/>
            <a:ext cx="37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</a:t>
            </a:r>
            <a:endParaRPr lang="ru-RU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8032284" y="3688282"/>
            <a:ext cx="37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</a:t>
            </a:r>
            <a:endParaRPr lang="ru-RU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374811" y="4493096"/>
            <a:ext cx="37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</a:t>
            </a:r>
            <a:endParaRPr lang="ru-RU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4930363" y="5170632"/>
            <a:ext cx="37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</a:t>
            </a:r>
            <a:endParaRPr lang="ru-RU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096575" y="4904192"/>
            <a:ext cx="37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</a:t>
            </a:r>
            <a:endParaRPr lang="ru-RU" sz="1400" dirty="0"/>
          </a:p>
        </p:txBody>
      </p:sp>
      <p:sp>
        <p:nvSpPr>
          <p:cNvPr id="42" name="Стрелка вправо 41"/>
          <p:cNvSpPr/>
          <p:nvPr/>
        </p:nvSpPr>
        <p:spPr>
          <a:xfrm>
            <a:off x="4053094" y="4286852"/>
            <a:ext cx="449451" cy="28199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427837" y="6094202"/>
            <a:ext cx="465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Рис. 5.  модель тройных столкновений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5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"/>
            <a:ext cx="12192000" cy="827770"/>
          </a:xfrm>
          <a:solidFill>
            <a:srgbClr val="23373B"/>
          </a:solidFill>
          <a:ln>
            <a:solidFill>
              <a:srgbClr val="23373B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проблематику</a:t>
            </a:r>
            <a:endParaRPr lang="ru-RU" sz="28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трелка углом вверх 9"/>
          <p:cNvSpPr/>
          <p:nvPr/>
        </p:nvSpPr>
        <p:spPr>
          <a:xfrm rot="5400000">
            <a:off x="119989" y="2445547"/>
            <a:ext cx="1156413" cy="238992"/>
          </a:xfrm>
          <a:prstGeom prst="bentUpArrow">
            <a:avLst>
              <a:gd name="adj1" fmla="val 25000"/>
              <a:gd name="adj2" fmla="val 18478"/>
              <a:gd name="adj3" fmla="val 25000"/>
            </a:avLst>
          </a:prstGeom>
          <a:solidFill>
            <a:srgbClr val="23373B"/>
          </a:solidFill>
          <a:ln w="25400">
            <a:solidFill>
              <a:srgbClr val="23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углом вверх 10"/>
          <p:cNvSpPr/>
          <p:nvPr/>
        </p:nvSpPr>
        <p:spPr>
          <a:xfrm rot="5400000">
            <a:off x="-796540" y="3222447"/>
            <a:ext cx="2878608" cy="392004"/>
          </a:xfrm>
          <a:prstGeom prst="bentUpArrow">
            <a:avLst>
              <a:gd name="adj1" fmla="val 25000"/>
              <a:gd name="adj2" fmla="val 18478"/>
              <a:gd name="adj3" fmla="val 25000"/>
            </a:avLst>
          </a:prstGeom>
          <a:solidFill>
            <a:srgbClr val="23373B"/>
          </a:solidFill>
          <a:ln w="6350">
            <a:solidFill>
              <a:srgbClr val="F2F2F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588999" y="3348454"/>
                <a:ext cx="4749801" cy="847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e>
                          </m:eqArr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при </m:t>
                          </m:r>
                          <m:acc>
                            <m:accPr>
                              <m:chr m:val="̃"/>
                              <m:ctrlPr>
                                <a:rPr lang="ru-RU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23373B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99" y="3348454"/>
                <a:ext cx="4749801" cy="847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44621" y="4983018"/>
                <a:ext cx="8441269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порядка </a:t>
                </a:r>
                <a:r>
                  <a:rPr lang="en-US" sz="2200" dirty="0" smtClean="0">
                    <a:solidFill>
                      <a:srgbClr val="23373B"/>
                    </a:solidFill>
                  </a:rPr>
                  <a:t>N</a:t>
                </a:r>
                <a:r>
                  <a:rPr lang="ru-RU" sz="2200" dirty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Авогадро частиц</a:t>
                </a:r>
                <a:endParaRPr lang="ru-RU" sz="2200" dirty="0">
                  <a:solidFill>
                    <a:srgbClr val="23373B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ru-RU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свойство </a:t>
                </a:r>
                <a:r>
                  <a:rPr lang="ru-RU" sz="2200" dirty="0" err="1" smtClean="0">
                    <a:solidFill>
                      <a:srgbClr val="23373B"/>
                    </a:solidFill>
                  </a:rPr>
                  <a:t>аддитивности</a:t>
                </a:r>
                <a:endParaRPr lang="ru-RU" sz="2200" dirty="0" smtClean="0">
                  <a:solidFill>
                    <a:srgbClr val="23373B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ru-RU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>
                    <a:solidFill>
                      <a:srgbClr val="23373B"/>
                    </a:solidFill>
                  </a:rPr>
                  <a:t> с течением времени при фиксированных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условиях обязательно</a:t>
                </a:r>
                <a:endParaRPr lang="en-US" sz="2200" dirty="0" smtClean="0">
                  <a:solidFill>
                    <a:srgbClr val="23373B"/>
                  </a:solidFill>
                </a:endParaRPr>
              </a:p>
              <a:p>
                <a:r>
                  <a:rPr lang="ru-RU" sz="2200" dirty="0" smtClean="0">
                    <a:solidFill>
                      <a:srgbClr val="23373B"/>
                    </a:solidFill>
                  </a:rPr>
                  <a:t> </a:t>
                </a:r>
                <a:r>
                  <a:rPr lang="en-US" sz="2200" dirty="0" smtClean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достигает </a:t>
                </a:r>
                <a:r>
                  <a:rPr lang="ru-RU" sz="2200" dirty="0">
                    <a:solidFill>
                      <a:srgbClr val="23373B"/>
                    </a:solidFill>
                  </a:rPr>
                  <a:t>термодинамического равновесия</a:t>
                </a:r>
              </a:p>
              <a:p>
                <a:endParaRPr lang="ru-RU" sz="2200" dirty="0">
                  <a:solidFill>
                    <a:srgbClr val="23373B"/>
                  </a:solidFill>
                </a:endParaRPr>
              </a:p>
              <a:p>
                <a:endParaRPr lang="ru-RU" dirty="0">
                  <a:solidFill>
                    <a:srgbClr val="23373B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21" y="4983018"/>
                <a:ext cx="8441269" cy="2062103"/>
              </a:xfrm>
              <a:prstGeom prst="rect">
                <a:avLst/>
              </a:prstGeom>
              <a:blipFill>
                <a:blip r:embed="rId3"/>
                <a:stretch>
                  <a:fillRect t="-17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Соединительная линия уступом 15"/>
          <p:cNvCxnSpPr>
            <a:stCxn id="44" idx="3"/>
          </p:cNvCxnSpPr>
          <p:nvPr/>
        </p:nvCxnSpPr>
        <p:spPr>
          <a:xfrm>
            <a:off x="4918568" y="3091303"/>
            <a:ext cx="1305565" cy="836180"/>
          </a:xfrm>
          <a:prstGeom prst="bentConnector3">
            <a:avLst/>
          </a:prstGeom>
          <a:ln w="76200">
            <a:solidFill>
              <a:srgbClr val="2337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4" idx="3"/>
          </p:cNvCxnSpPr>
          <p:nvPr/>
        </p:nvCxnSpPr>
        <p:spPr>
          <a:xfrm flipV="1">
            <a:off x="4918568" y="3942872"/>
            <a:ext cx="1305565" cy="842547"/>
          </a:xfrm>
          <a:prstGeom prst="bentConnector3">
            <a:avLst/>
          </a:prstGeom>
          <a:ln w="76200">
            <a:solidFill>
              <a:srgbClr val="2337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8070848" y="3942869"/>
            <a:ext cx="1185332" cy="0"/>
          </a:xfrm>
          <a:prstGeom prst="straightConnector1">
            <a:avLst/>
          </a:prstGeom>
          <a:ln w="76200">
            <a:solidFill>
              <a:srgbClr val="23373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Умножение 31"/>
          <p:cNvSpPr/>
          <p:nvPr/>
        </p:nvSpPr>
        <p:spPr>
          <a:xfrm>
            <a:off x="8324498" y="3612155"/>
            <a:ext cx="601134" cy="661428"/>
          </a:xfrm>
          <a:prstGeom prst="mathMultiply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38766" y="4537799"/>
            <a:ext cx="4079802" cy="474713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solidFill>
              <a:srgbClr val="23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solidFill>
                  <a:srgbClr val="23373B"/>
                </a:solidFill>
              </a:rPr>
              <a:t>Термодинамические системы 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87867" y="1457041"/>
            <a:ext cx="6426200" cy="522104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solidFill>
              <a:srgbClr val="23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23373B"/>
                </a:solidFill>
              </a:rPr>
              <a:t>Термодинамика и статистическая физика </a:t>
            </a:r>
            <a:endParaRPr lang="en-US" sz="2400" dirty="0">
              <a:solidFill>
                <a:srgbClr val="23373B"/>
              </a:solidFill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224133" y="3682544"/>
            <a:ext cx="1846715" cy="505268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solidFill>
              <a:srgbClr val="23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solidFill>
                  <a:srgbClr val="23373B"/>
                </a:solidFill>
              </a:rPr>
              <a:t>формализм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9256180" y="3593152"/>
            <a:ext cx="2598351" cy="690099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solidFill>
              <a:srgbClr val="23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solidFill>
                  <a:srgbClr val="23373B"/>
                </a:solidFill>
              </a:rPr>
              <a:t>Системы малого числа частиц</a:t>
            </a:r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838766" y="2866046"/>
            <a:ext cx="4079802" cy="474713"/>
          </a:xfrm>
          <a:prstGeom prst="round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solidFill>
              <a:srgbClr val="23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solidFill>
                  <a:srgbClr val="23373B"/>
                </a:solidFill>
              </a:rPr>
              <a:t>Термодинамический предел</a:t>
            </a:r>
          </a:p>
        </p:txBody>
      </p:sp>
    </p:spTree>
    <p:extLst>
      <p:ext uri="{BB962C8B-B14F-4D97-AF65-F5344CB8AC3E}">
        <p14:creationId xmlns:p14="http://schemas.microsoft.com/office/powerpoint/2010/main" val="222211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7770"/>
          </a:xfrm>
          <a:solidFill>
            <a:srgbClr val="23373B"/>
          </a:solidFill>
          <a:ln>
            <a:solidFill>
              <a:srgbClr val="23373B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</a:t>
            </a:r>
            <a:r>
              <a:rPr lang="ru-RU" sz="2800" dirty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проводимого исследования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7529" y="1132113"/>
                <a:ext cx="11313459" cy="572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400" i="1" dirty="0" smtClean="0">
                    <a:solidFill>
                      <a:srgbClr val="23373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                                                                           </a:t>
                </a:r>
              </a:p>
              <a:p>
                <a:pPr marL="0" indent="0">
                  <a:buNone/>
                </a:pPr>
                <a:r>
                  <a:rPr lang="ru-RU" sz="2400" i="1" dirty="0" smtClean="0">
                    <a:solidFill>
                      <a:srgbClr val="23373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                                </a:t>
                </a:r>
              </a:p>
              <a:p>
                <a:pPr marL="0" indent="0">
                  <a:buNone/>
                </a:pPr>
                <a:r>
                  <a:rPr lang="ru-RU" sz="2400" i="1" dirty="0" smtClean="0">
                    <a:solidFill>
                      <a:srgbClr val="23373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                                                                                  </a:t>
                </a:r>
                <a:endParaRPr lang="ru-RU" sz="2400" i="1" dirty="0">
                  <a:solidFill>
                    <a:srgbClr val="23373B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400" dirty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>
                    <a:solidFill>
                      <a:srgbClr val="23373B"/>
                    </a:solidFill>
                  </a:rPr>
                  <a:t>исследовать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влияние количества и вида </a:t>
                </a:r>
                <a:r>
                  <a:rPr lang="ru-RU" sz="2200" dirty="0">
                    <a:solidFill>
                      <a:srgbClr val="23373B"/>
                    </a:solidFill>
                  </a:rPr>
                  <a:t>взаимодействия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молекул на </a:t>
                </a:r>
                <a:r>
                  <a:rPr lang="ru-RU" sz="2200" dirty="0">
                    <a:solidFill>
                      <a:srgbClr val="23373B"/>
                    </a:solidFill>
                  </a:rPr>
                  <a:t>эволюцию статистической системы </a:t>
                </a:r>
                <a:endParaRPr lang="ru-RU" sz="22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оценить характерное </a:t>
                </a:r>
                <a:r>
                  <a:rPr lang="ru-RU" sz="2200" dirty="0">
                    <a:solidFill>
                      <a:srgbClr val="23373B"/>
                    </a:solidFill>
                  </a:rPr>
                  <a:t>время релаксации</a:t>
                </a:r>
                <a:endParaRPr lang="ru-RU" sz="22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оценить число соударений, </a:t>
                </a:r>
                <a:r>
                  <a:rPr lang="ru-RU" sz="2200" dirty="0">
                    <a:solidFill>
                      <a:srgbClr val="23373B"/>
                    </a:solidFill>
                  </a:rPr>
                  <a:t>необходимое для наступления равновесия</a:t>
                </a:r>
                <a:endParaRPr lang="ru-RU" sz="22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оценить влияние </a:t>
                </a:r>
                <a:r>
                  <a:rPr lang="ru-RU" sz="2200" dirty="0">
                    <a:solidFill>
                      <a:srgbClr val="23373B"/>
                    </a:solidFill>
                  </a:rPr>
                  <a:t>размерности пространства на эти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параметры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найти и проверить критерии нарушения </a:t>
                </a:r>
                <a:r>
                  <a:rPr lang="en-US" sz="2200" dirty="0" smtClean="0">
                    <a:solidFill>
                      <a:srgbClr val="23373B"/>
                    </a:solidFill>
                  </a:rPr>
                  <a:t>H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-теоремы </a:t>
                </a:r>
                <a:r>
                  <a:rPr lang="ru-RU" sz="2200" dirty="0">
                    <a:solidFill>
                      <a:srgbClr val="23373B"/>
                    </a:solidFill>
                  </a:rPr>
                  <a:t>Больцмана</a:t>
                </a:r>
                <a:endParaRPr lang="ru-RU" sz="22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dirty="0" smtClean="0">
                  <a:solidFill>
                    <a:srgbClr val="23373B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7529" y="1132113"/>
                <a:ext cx="11313459" cy="5725887"/>
              </a:xfrm>
              <a:blipFill>
                <a:blip r:embed="rId4"/>
                <a:stretch>
                  <a:fillRect l="-700" b="-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/>
          <p:cNvCxnSpPr/>
          <p:nvPr/>
        </p:nvCxnSpPr>
        <p:spPr>
          <a:xfrm>
            <a:off x="4751614" y="2691115"/>
            <a:ext cx="2688771" cy="0"/>
          </a:xfrm>
          <a:prstGeom prst="straightConnector1">
            <a:avLst/>
          </a:prstGeom>
          <a:ln w="69850">
            <a:solidFill>
              <a:srgbClr val="2337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7599662" y="1748700"/>
            <a:ext cx="3092110" cy="1820838"/>
          </a:xfrm>
          <a:prstGeom prst="roundRect">
            <a:avLst/>
          </a:prstGeom>
          <a:solidFill>
            <a:srgbClr val="E8E8E8"/>
          </a:solidFill>
          <a:ln>
            <a:solidFill>
              <a:srgbClr val="23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7943514" y="2305176"/>
            <a:ext cx="250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Термодинамическое</a:t>
            </a:r>
          </a:p>
          <a:p>
            <a:r>
              <a:rPr lang="ru-RU" sz="2000" dirty="0" smtClean="0"/>
              <a:t>равновесие?</a:t>
            </a:r>
            <a:endParaRPr lang="ru-RU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831252" y="2229450"/>
            <a:ext cx="2688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23373B"/>
                </a:solidFill>
              </a:rPr>
              <a:t>          время?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36230" y="1356015"/>
                <a:ext cx="13163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i="1" dirty="0">
                    <a:solidFill>
                      <a:srgbClr val="23373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30" y="1356015"/>
                <a:ext cx="13163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081675" y="2659119"/>
            <a:ext cx="2346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23373B"/>
                </a:solidFill>
                <a:ea typeface="Cambria Math" panose="02040503050406030204" pitchFamily="18" charset="0"/>
              </a:rPr>
              <a:t>столкновений?</a:t>
            </a:r>
            <a:endParaRPr lang="ru-RU" sz="2400" i="1" dirty="0">
              <a:solidFill>
                <a:srgbClr val="23373B"/>
              </a:solidFill>
              <a:ea typeface="Cambria Math" panose="02040503050406030204" pitchFamily="18" charset="0"/>
            </a:endParaRPr>
          </a:p>
          <a:p>
            <a:endParaRPr lang="ru-RU" sz="2400" dirty="0"/>
          </a:p>
        </p:txBody>
      </p:sp>
      <p:pic>
        <p:nvPicPr>
          <p:cNvPr id="4" name="анимация2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lum contrast="-19000"/>
          </a:blip>
          <a:stretch>
            <a:fillRect/>
          </a:stretch>
        </p:blipFill>
        <p:spPr>
          <a:xfrm>
            <a:off x="1500227" y="1776500"/>
            <a:ext cx="3079461" cy="1820838"/>
          </a:xfrm>
          <a:prstGeom prst="roundRect">
            <a:avLst/>
          </a:prstGeom>
          <a:ln>
            <a:solidFill>
              <a:srgbClr val="23373B"/>
            </a:solidFill>
          </a:ln>
        </p:spPr>
      </p:pic>
    </p:spTree>
    <p:extLst>
      <p:ext uri="{BB962C8B-B14F-4D97-AF65-F5344CB8AC3E}">
        <p14:creationId xmlns:p14="http://schemas.microsoft.com/office/powerpoint/2010/main" val="161880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"/>
            <a:ext cx="12192000" cy="827770"/>
          </a:xfrm>
          <a:solidFill>
            <a:srgbClr val="23373B"/>
          </a:solidFill>
          <a:ln>
            <a:solidFill>
              <a:srgbClr val="23373B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</a:t>
            </a:r>
            <a:r>
              <a:rPr lang="ru-RU" sz="2800" dirty="0" err="1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Кульбака</a:t>
            </a:r>
            <a:r>
              <a:rPr lang="ru-RU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800" dirty="0" err="1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Лейблера</a:t>
            </a:r>
            <a:endParaRPr lang="ru-RU" sz="28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4294" y="1187629"/>
                <a:ext cx="10443411" cy="52476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dirty="0" smtClean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KL</a:t>
                </a:r>
                <a:r>
                  <a:rPr lang="ru-RU" sz="2200" dirty="0" smtClean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 дивергенция – несимметричная положительная мера удаленности друг от друга двух вероятностных распределений</a:t>
                </a:r>
              </a:p>
              <a:p>
                <a:pPr marL="0" indent="0">
                  <a:buNone/>
                </a:pPr>
                <a:endParaRPr lang="ru-RU" sz="2200" i="1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200" i="1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b="0" i="1" smtClean="0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≝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i="1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en-US" sz="2400" i="1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i="1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en-US" sz="2200" i="1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r>
                  <a:rPr lang="ru-RU" sz="2200" dirty="0" smtClean="0">
                    <a:solidFill>
                      <a:srgbClr val="23373B"/>
                    </a:solidFill>
                  </a:rPr>
                  <a:t>где </a:t>
                </a:r>
                <a:r>
                  <a:rPr lang="en-US" sz="2200" dirty="0" smtClean="0">
                    <a:solidFill>
                      <a:srgbClr val="23373B"/>
                    </a:solidFill>
                  </a:rPr>
                  <a:t>Q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, </a:t>
                </a:r>
                <a:r>
                  <a:rPr lang="en-US" sz="2200" dirty="0" smtClean="0">
                    <a:solidFill>
                      <a:srgbClr val="23373B"/>
                    </a:solidFill>
                  </a:rPr>
                  <a:t>P –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истинное и предполагаемое распределения</a:t>
                </a:r>
              </a:p>
              <a:p>
                <a:pPr marL="0" indent="0">
                  <a:buNone/>
                </a:pPr>
                <a:r>
                  <a:rPr lang="ru-RU" sz="2200" dirty="0" smtClean="0">
                    <a:solidFill>
                      <a:srgbClr val="23373B"/>
                    </a:solidFill>
                  </a:rPr>
                  <a:t>       </a:t>
                </a:r>
                <a:r>
                  <a:rPr lang="en-US" sz="2200" dirty="0" smtClean="0">
                    <a:solidFill>
                      <a:srgbClr val="23373B"/>
                    </a:solidFill>
                  </a:rPr>
                  <a:t>p(x), q(x) –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 функции плотности вероятности</a:t>
                </a:r>
                <a:endParaRPr lang="en-US" sz="22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en-US" sz="2400" i="1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4294" y="1187629"/>
                <a:ext cx="10443411" cy="5247675"/>
              </a:xfrm>
              <a:blipFill>
                <a:blip r:embed="rId2"/>
                <a:stretch>
                  <a:fillRect l="-758" t="-1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7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"/>
            <a:ext cx="12192000" cy="827770"/>
          </a:xfrm>
          <a:solidFill>
            <a:srgbClr val="23373B"/>
          </a:solidFill>
          <a:ln>
            <a:solidFill>
              <a:srgbClr val="23373B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модели взаимодействия молекул</a:t>
            </a:r>
            <a:endParaRPr lang="ru-RU" sz="28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85524" y="1386038"/>
                <a:ext cx="10443411" cy="514923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sz="2600" dirty="0" smtClean="0">
                    <a:solidFill>
                      <a:srgbClr val="23373B"/>
                    </a:solidFill>
                  </a:rPr>
                  <a:t>Рассмотрим систему молекул идеального газа, любое взаимодействие в которой вводится через потенциал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 smtClean="0">
                    <a:solidFill>
                      <a:srgbClr val="23373B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ru-RU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b="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ru-RU" sz="240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ru-RU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𝑔𝑟𝑎𝑑𝑈</m:t>
                    </m:r>
                    <m:d>
                      <m:dPr>
                        <m:ctrlPr>
                          <a:rPr lang="ru-RU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ru-RU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rgbClr val="23373B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rgbClr val="23373B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i="1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rgbClr val="23373B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sz="240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ru-RU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23373B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ru-RU" sz="24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 smtClean="0">
                    <a:solidFill>
                      <a:srgbClr val="23373B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ru-RU" sz="2400" dirty="0" smtClean="0">
                    <a:solidFill>
                      <a:srgbClr val="23373B"/>
                    </a:solidFill>
                  </a:rPr>
                  <a:t> - нормировочный коэффициент</a:t>
                </a:r>
                <a:endParaRPr lang="en-US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rgbClr val="23373B"/>
                    </a:solidFill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23373B"/>
                    </a:solidFill>
                  </a:rPr>
                  <a:t> -</a:t>
                </a:r>
                <a:r>
                  <a:rPr lang="ru-RU" sz="2400" dirty="0">
                    <a:solidFill>
                      <a:srgbClr val="23373B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23373B"/>
                    </a:solidFill>
                  </a:rPr>
                  <a:t>точка минимума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23373B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5524" y="1386038"/>
                <a:ext cx="10443411" cy="5149234"/>
              </a:xfrm>
              <a:blipFill>
                <a:blip r:embed="rId4"/>
                <a:stretch>
                  <a:fillRect l="-876" t="-27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969624" y="5903900"/>
            <a:ext cx="3585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Рис. 1. Анимация движения </a:t>
            </a:r>
            <a:r>
              <a:rPr lang="en-US" sz="1400" dirty="0" smtClean="0"/>
              <a:t>100</a:t>
            </a:r>
            <a:r>
              <a:rPr lang="ru-RU" sz="1400" dirty="0" smtClean="0"/>
              <a:t> частиц, при степенях потенциала</a:t>
            </a:r>
            <a:r>
              <a:rPr lang="en-US" sz="1400" dirty="0" smtClean="0"/>
              <a:t> a=12, b = 6</a:t>
            </a:r>
            <a:r>
              <a:rPr lang="ru-RU" sz="1400" dirty="0" smtClean="0"/>
              <a:t> </a:t>
            </a:r>
            <a:endParaRPr lang="ru-RU" sz="1400" dirty="0"/>
          </a:p>
        </p:txBody>
      </p:sp>
      <p:pic>
        <p:nvPicPr>
          <p:cNvPr id="4" name="ScreenRecorderProject35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34377" y="1816641"/>
            <a:ext cx="4220995" cy="4087260"/>
          </a:xfrm>
          <a:prstGeom prst="roundRect">
            <a:avLst>
              <a:gd name="adj" fmla="val 5439"/>
            </a:avLst>
          </a:prstGeom>
          <a:ln>
            <a:solidFill>
              <a:srgbClr val="23373B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9871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"/>
            <a:ext cx="12192000" cy="827770"/>
          </a:xfrm>
          <a:solidFill>
            <a:srgbClr val="23373B"/>
          </a:solidFill>
          <a:ln>
            <a:solidFill>
              <a:srgbClr val="23373B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Интегрирование уравнений движения</a:t>
            </a:r>
            <a:endParaRPr lang="ru-RU" sz="28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85524" y="1335740"/>
                <a:ext cx="10443411" cy="552225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ru-RU" sz="2600" dirty="0" smtClean="0">
                    <a:solidFill>
                      <a:srgbClr val="23373B"/>
                    </a:solidFill>
                  </a:rPr>
                  <a:t>Интегрирование уравнений движения будет производиться с помощью алгоритма </a:t>
                </a:r>
                <a:r>
                  <a:rPr lang="ru-RU" sz="2600" dirty="0" err="1" smtClean="0">
                    <a:solidFill>
                      <a:srgbClr val="23373B"/>
                    </a:solidFill>
                  </a:rPr>
                  <a:t>Верле</a:t>
                </a:r>
                <a:r>
                  <a:rPr lang="ru-RU" sz="2600" dirty="0" smtClean="0">
                    <a:solidFill>
                      <a:srgbClr val="23373B"/>
                    </a:solidFill>
                  </a:rPr>
                  <a:t> в скоростной форме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r>
                  <a:rPr lang="ru-RU" sz="2200" dirty="0" smtClean="0">
                    <a:solidFill>
                      <a:srgbClr val="23373B"/>
                    </a:solidFill>
                  </a:rPr>
                  <a:t>Основные свойства</a:t>
                </a:r>
                <a:r>
                  <a:rPr lang="en-US" sz="2200" dirty="0" smtClean="0">
                    <a:solidFill>
                      <a:srgbClr val="23373B"/>
                    </a:solidFill>
                  </a:rPr>
                  <a:t>:</a:t>
                </a:r>
                <a:endParaRPr lang="ru-RU" sz="22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r>
                  <a:rPr lang="ru-RU" sz="2200" dirty="0" smtClean="0">
                    <a:solidFill>
                      <a:srgbClr val="23373B"/>
                    </a:solidFill>
                    <a:ea typeface="Cambria Math" panose="020405030504060302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 smtClean="0">
                    <a:solidFill>
                      <a:srgbClr val="23373B"/>
                    </a:solidFill>
                  </a:rPr>
                  <a:t> имеет 2-й порядок точности по скорости и 3-й по координате</a:t>
                </a:r>
              </a:p>
              <a:p>
                <a:pPr marL="0" indent="0">
                  <a:buNone/>
                </a:pPr>
                <a:r>
                  <a:rPr lang="ru-RU" sz="2200" dirty="0" smtClean="0">
                    <a:solidFill>
                      <a:srgbClr val="23373B"/>
                    </a:solidFill>
                    <a:ea typeface="Cambria Math" panose="020405030504060302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 smtClean="0">
                    <a:solidFill>
                      <a:srgbClr val="23373B"/>
                    </a:solidFill>
                  </a:rPr>
                  <a:t> принадлежит классу одношаговых линейных алгоритмов</a:t>
                </a:r>
              </a:p>
              <a:p>
                <a:pPr marL="0" indent="0">
                  <a:buNone/>
                </a:pPr>
                <a:r>
                  <a:rPr lang="ru-RU" sz="2200" dirty="0">
                    <a:solidFill>
                      <a:srgbClr val="23373B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 smtClean="0">
                    <a:solidFill>
                      <a:srgbClr val="23373B"/>
                    </a:solidFill>
                  </a:rPr>
                  <a:t> является обратимым</a:t>
                </a:r>
              </a:p>
              <a:p>
                <a:pPr marL="0" indent="0">
                  <a:buNone/>
                </a:pPr>
                <a:r>
                  <a:rPr lang="ru-RU" sz="2200" dirty="0" smtClean="0">
                    <a:solidFill>
                      <a:srgbClr val="23373B"/>
                    </a:solidFill>
                    <a:ea typeface="Cambria Math" panose="020405030504060302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сохраняет объем фазового пространства</a:t>
                </a:r>
              </a:p>
              <a:p>
                <a:pPr marL="0" indent="0">
                  <a:buNone/>
                </a:pPr>
                <a:r>
                  <a:rPr lang="ru-RU" sz="2200" dirty="0" smtClean="0">
                    <a:solidFill>
                      <a:srgbClr val="23373B"/>
                    </a:solidFill>
                    <a:ea typeface="Cambria Math" panose="020405030504060302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200" dirty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малая флуктуация </a:t>
                </a:r>
                <a:r>
                  <a:rPr lang="ru-RU" sz="2200" dirty="0">
                    <a:solidFill>
                      <a:srgbClr val="23373B"/>
                    </a:solidFill>
                  </a:rPr>
                  <a:t>энергии на больших временах</a:t>
                </a:r>
              </a:p>
              <a:p>
                <a:pPr marL="0" indent="0">
                  <a:buNone/>
                </a:pPr>
                <a:endParaRPr lang="ru-RU" sz="2200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2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200" dirty="0" smtClean="0">
                  <a:solidFill>
                    <a:srgbClr val="23373B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5524" y="1335740"/>
                <a:ext cx="10443411" cy="5522259"/>
              </a:xfrm>
              <a:blipFill>
                <a:blip r:embed="rId2"/>
                <a:stretch>
                  <a:fillRect l="-584" t="-19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67235" y="2609001"/>
                <a:ext cx="7078134" cy="2154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23373B"/>
                  </a:solidFill>
                </a:endParaRPr>
              </a:p>
              <a:p>
                <a:endParaRPr lang="en-US" sz="2400" dirty="0">
                  <a:solidFill>
                    <a:srgbClr val="23373B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sz="24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solidFill>
                    <a:srgbClr val="23373B"/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235" y="2609001"/>
                <a:ext cx="7078134" cy="21541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0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"/>
            <a:ext cx="12192000" cy="827770"/>
          </a:xfrm>
          <a:solidFill>
            <a:srgbClr val="23373B"/>
          </a:solidFill>
          <a:ln>
            <a:solidFill>
              <a:srgbClr val="23373B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Приведенные переменные</a:t>
            </a:r>
            <a:endParaRPr lang="ru-RU" sz="28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85524" y="1386038"/>
                <a:ext cx="10443411" cy="498588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400" dirty="0" smtClean="0">
                    <a:solidFill>
                      <a:srgbClr val="23373B"/>
                    </a:solidFill>
                  </a:rPr>
                  <a:t>Используемые приведенные переменные</a:t>
                </a:r>
                <a:endParaRPr lang="en-US" sz="2400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400" dirty="0">
                    <a:solidFill>
                      <a:srgbClr val="23373B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23373B"/>
                    </a:solidFill>
                  </a:rPr>
                  <a:t>единица длины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ru-RU" sz="2400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400" dirty="0">
                    <a:solidFill>
                      <a:srgbClr val="23373B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23373B"/>
                    </a:solidFill>
                  </a:rPr>
                  <a:t>единица энергии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ru-RU" sz="2400" dirty="0">
                    <a:solidFill>
                      <a:srgbClr val="23373B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23373B"/>
                    </a:solidFill>
                  </a:rPr>
                  <a:t>единица массы </a:t>
                </a:r>
                <a:r>
                  <a:rPr lang="en-US" sz="2400" dirty="0" smtClean="0">
                    <a:solidFill>
                      <a:srgbClr val="23373B"/>
                    </a:solidFill>
                  </a:rPr>
                  <a:t>m</a:t>
                </a:r>
              </a:p>
              <a:p>
                <a:pPr marL="0" indent="0">
                  <a:buNone/>
                </a:pPr>
                <a:endParaRPr lang="en-US" sz="24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40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rad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 smtClean="0">
                    <a:solidFill>
                      <a:srgbClr val="23373B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ru-RU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ru-RU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ru-RU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23373B"/>
                    </a:solidFill>
                  </a:rPr>
                  <a:t> </a:t>
                </a:r>
                <a:endParaRPr lang="ru-RU" sz="24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en-US" sz="24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rgbClr val="23373B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5524" y="1386038"/>
                <a:ext cx="10443411" cy="4985886"/>
              </a:xfrm>
              <a:blipFill>
                <a:blip r:embed="rId2"/>
                <a:stretch>
                  <a:fillRect l="-876" t="-23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84878"/>
                  </p:ext>
                </p:extLst>
              </p:nvPr>
            </p:nvGraphicFramePr>
            <p:xfrm>
              <a:off x="6084771" y="2274900"/>
              <a:ext cx="6096000" cy="242308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830874465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1438560638"/>
                        </a:ext>
                      </a:extLst>
                    </a:gridCol>
                    <a:gridCol w="2241176">
                      <a:extLst>
                        <a:ext uri="{9D8B030D-6E8A-4147-A177-3AD203B41FA5}">
                          <a16:colId xmlns:a16="http://schemas.microsoft.com/office/drawing/2014/main" val="212159275"/>
                        </a:ext>
                      </a:extLst>
                    </a:gridCol>
                  </a:tblGrid>
                  <a:tr h="47706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Величина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23373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Приведенные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23373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СИ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23373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375017"/>
                      </a:ext>
                    </a:extLst>
                  </a:tr>
                  <a:tr h="480919">
                    <a:tc>
                      <a:txBody>
                        <a:bodyPr/>
                        <a:lstStyle/>
                        <a:p>
                          <a:r>
                            <a:rPr lang="ru-RU" dirty="0" smtClean="0">
                              <a:solidFill>
                                <a:srgbClr val="23373B"/>
                              </a:solidFill>
                            </a:rPr>
                            <a:t>время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23373B"/>
                              </a:solidFill>
                            </a:rPr>
                            <a:t>t</a:t>
                          </a:r>
                          <a:r>
                            <a:rPr lang="en-US" baseline="0" dirty="0" smtClean="0">
                              <a:solidFill>
                                <a:srgbClr val="23373B"/>
                              </a:solidFill>
                            </a:rPr>
                            <a:t> = 0.005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23373B"/>
                              </a:solidFill>
                            </a:rPr>
                            <a:t>t</a:t>
                          </a:r>
                          <a:r>
                            <a:rPr lang="en-US" baseline="0" dirty="0" smtClean="0">
                              <a:solidFill>
                                <a:srgbClr val="23373B"/>
                              </a:solidFill>
                            </a:rPr>
                            <a:t>’ =</a:t>
                          </a:r>
                          <a:r>
                            <a:rPr lang="ru-RU" baseline="0" dirty="0" smtClean="0">
                              <a:solidFill>
                                <a:srgbClr val="23373B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baseline="0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1.09×</m:t>
                              </m:r>
                              <m:sSup>
                                <m:sSupPr>
                                  <m:ctrlPr>
                                    <a:rPr lang="ru-RU" i="1" baseline="0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baseline="0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baseline="0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−14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dirty="0" smtClean="0">
                              <a:solidFill>
                                <a:srgbClr val="23373B"/>
                              </a:solidFill>
                            </a:rPr>
                            <a:t>с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7311440"/>
                      </a:ext>
                    </a:extLst>
                  </a:tr>
                  <a:tr h="510988">
                    <a:tc>
                      <a:txBody>
                        <a:bodyPr/>
                        <a:lstStyle/>
                        <a:p>
                          <a:r>
                            <a:rPr lang="ru-RU" dirty="0" smtClean="0">
                              <a:solidFill>
                                <a:srgbClr val="23373B"/>
                              </a:solidFill>
                            </a:rPr>
                            <a:t>длина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23373B"/>
                              </a:solidFill>
                            </a:rPr>
                            <a:t>r</a:t>
                          </a:r>
                          <a:r>
                            <a:rPr lang="en-US" baseline="0" dirty="0" smtClean="0">
                              <a:solidFill>
                                <a:srgbClr val="23373B"/>
                              </a:solidFill>
                            </a:rPr>
                            <a:t> = 1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23373B"/>
                              </a:solidFill>
                            </a:rPr>
                            <a:t>r’ =</a:t>
                          </a:r>
                          <a14:m>
                            <m:oMath xmlns:m="http://schemas.openxmlformats.org/officeDocument/2006/math">
                              <m:r>
                                <a:rPr lang="ru-RU" b="0" i="0" baseline="0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aseline="0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3.405×</m:t>
                              </m:r>
                              <m:sSup>
                                <m:sSupPr>
                                  <m:ctrlPr>
                                    <a:rPr lang="ru-RU" i="1" baseline="0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baseline="0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baseline="0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  <m:r>
                                <a:rPr lang="ru-RU" baseline="0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м</m:t>
                              </m:r>
                            </m:oMath>
                          </a14:m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844649"/>
                      </a:ext>
                    </a:extLst>
                  </a:tr>
                  <a:tr h="477060">
                    <a:tc>
                      <a:txBody>
                        <a:bodyPr/>
                        <a:lstStyle/>
                        <a:p>
                          <a:r>
                            <a:rPr lang="ru-RU" dirty="0" smtClean="0">
                              <a:solidFill>
                                <a:srgbClr val="23373B"/>
                              </a:solidFill>
                            </a:rPr>
                            <a:t>температура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23373B"/>
                              </a:solidFill>
                            </a:rPr>
                            <a:t>T</a:t>
                          </a:r>
                          <a:r>
                            <a:rPr lang="en-US" baseline="0" dirty="0" smtClean="0">
                              <a:solidFill>
                                <a:srgbClr val="23373B"/>
                              </a:solidFill>
                            </a:rPr>
                            <a:t> = 1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23373B"/>
                              </a:solidFill>
                            </a:rPr>
                            <a:t>T’ = 119.8 </a:t>
                          </a:r>
                          <a:r>
                            <a:rPr lang="ru-RU" dirty="0" smtClean="0">
                              <a:solidFill>
                                <a:srgbClr val="23373B"/>
                              </a:solidFill>
                            </a:rPr>
                            <a:t>К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7449266"/>
                      </a:ext>
                    </a:extLst>
                  </a:tr>
                  <a:tr h="477060">
                    <a:tc>
                      <a:txBody>
                        <a:bodyPr/>
                        <a:lstStyle/>
                        <a:p>
                          <a:r>
                            <a:rPr lang="ru-RU" dirty="0" smtClean="0">
                              <a:solidFill>
                                <a:srgbClr val="23373B"/>
                              </a:solidFill>
                            </a:rPr>
                            <a:t>скорость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23373B"/>
                              </a:solidFill>
                            </a:rPr>
                            <a:t> = 1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b="0" i="1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23373B"/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6.3 </m:t>
                              </m:r>
                              <m:r>
                                <a:rPr lang="en-US" b="0" i="1" smtClean="0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м</m:t>
                                  </m:r>
                                </m:num>
                                <m:den>
                                  <m:r>
                                    <a:rPr lang="ru-RU" b="0" i="1" smtClean="0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den>
                              </m:f>
                            </m:oMath>
                          </a14:m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5200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84878"/>
                  </p:ext>
                </p:extLst>
              </p:nvPr>
            </p:nvGraphicFramePr>
            <p:xfrm>
              <a:off x="6084771" y="2274900"/>
              <a:ext cx="6096000" cy="242308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830874465"/>
                        </a:ext>
                      </a:extLst>
                    </a:gridCol>
                    <a:gridCol w="1822824">
                      <a:extLst>
                        <a:ext uri="{9D8B030D-6E8A-4147-A177-3AD203B41FA5}">
                          <a16:colId xmlns:a16="http://schemas.microsoft.com/office/drawing/2014/main" val="1438560638"/>
                        </a:ext>
                      </a:extLst>
                    </a:gridCol>
                    <a:gridCol w="2241176">
                      <a:extLst>
                        <a:ext uri="{9D8B030D-6E8A-4147-A177-3AD203B41FA5}">
                          <a16:colId xmlns:a16="http://schemas.microsoft.com/office/drawing/2014/main" val="212159275"/>
                        </a:ext>
                      </a:extLst>
                    </a:gridCol>
                  </a:tblGrid>
                  <a:tr h="477060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Величина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23373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Приведенные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23373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СИ</a:t>
                          </a:r>
                          <a:endParaRPr lang="ru-RU" dirty="0"/>
                        </a:p>
                      </a:txBody>
                      <a:tcPr>
                        <a:solidFill>
                          <a:srgbClr val="23373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375017"/>
                      </a:ext>
                    </a:extLst>
                  </a:tr>
                  <a:tr h="480919">
                    <a:tc>
                      <a:txBody>
                        <a:bodyPr/>
                        <a:lstStyle/>
                        <a:p>
                          <a:r>
                            <a:rPr lang="ru-RU" dirty="0" smtClean="0">
                              <a:solidFill>
                                <a:srgbClr val="23373B"/>
                              </a:solidFill>
                            </a:rPr>
                            <a:t>время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2040" t="-105063" r="-124415" b="-417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72283" t="-105063" r="-1087" b="-4177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311440"/>
                      </a:ext>
                    </a:extLst>
                  </a:tr>
                  <a:tr h="510988">
                    <a:tc>
                      <a:txBody>
                        <a:bodyPr/>
                        <a:lstStyle/>
                        <a:p>
                          <a:r>
                            <a:rPr lang="ru-RU" dirty="0" smtClean="0">
                              <a:solidFill>
                                <a:srgbClr val="23373B"/>
                              </a:solidFill>
                            </a:rPr>
                            <a:t>длина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23373B"/>
                              </a:solidFill>
                            </a:rPr>
                            <a:t>r</a:t>
                          </a:r>
                          <a:r>
                            <a:rPr lang="en-US" baseline="0" dirty="0" smtClean="0">
                              <a:solidFill>
                                <a:srgbClr val="23373B"/>
                              </a:solidFill>
                            </a:rPr>
                            <a:t> = 1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72283" t="-192857" r="-1087" b="-2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844649"/>
                      </a:ext>
                    </a:extLst>
                  </a:tr>
                  <a:tr h="477060">
                    <a:tc>
                      <a:txBody>
                        <a:bodyPr/>
                        <a:lstStyle/>
                        <a:p>
                          <a:r>
                            <a:rPr lang="ru-RU" dirty="0" smtClean="0">
                              <a:solidFill>
                                <a:srgbClr val="23373B"/>
                              </a:solidFill>
                            </a:rPr>
                            <a:t>температура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23373B"/>
                              </a:solidFill>
                            </a:rPr>
                            <a:t>T</a:t>
                          </a:r>
                          <a:r>
                            <a:rPr lang="en-US" baseline="0" dirty="0" smtClean="0">
                              <a:solidFill>
                                <a:srgbClr val="23373B"/>
                              </a:solidFill>
                            </a:rPr>
                            <a:t> = 1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23373B"/>
                              </a:solidFill>
                            </a:rPr>
                            <a:t>T’ = 119.8 </a:t>
                          </a:r>
                          <a:r>
                            <a:rPr lang="ru-RU" dirty="0" smtClean="0">
                              <a:solidFill>
                                <a:srgbClr val="23373B"/>
                              </a:solidFill>
                            </a:rPr>
                            <a:t>К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7449266"/>
                      </a:ext>
                    </a:extLst>
                  </a:tr>
                  <a:tr h="477060">
                    <a:tc>
                      <a:txBody>
                        <a:bodyPr/>
                        <a:lstStyle/>
                        <a:p>
                          <a:r>
                            <a:rPr lang="ru-RU" dirty="0" smtClean="0">
                              <a:solidFill>
                                <a:srgbClr val="23373B"/>
                              </a:solidFill>
                            </a:rPr>
                            <a:t>скорость</a:t>
                          </a:r>
                          <a:endParaRPr lang="ru-RU" dirty="0">
                            <a:solidFill>
                              <a:srgbClr val="23373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12040" t="-416667" r="-124415" b="-1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72283" t="-416667" r="-1087" b="-114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15200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107229" y="4794628"/>
            <a:ext cx="6084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23373B"/>
                </a:solidFill>
              </a:rPr>
              <a:t>Рис. 2</a:t>
            </a:r>
            <a:r>
              <a:rPr lang="ru-RU" sz="1600" dirty="0">
                <a:solidFill>
                  <a:srgbClr val="23373B"/>
                </a:solidFill>
              </a:rPr>
              <a:t>.</a:t>
            </a:r>
            <a:r>
              <a:rPr lang="ru-RU" sz="1600" dirty="0" smtClean="0">
                <a:solidFill>
                  <a:srgbClr val="23373B"/>
                </a:solidFill>
              </a:rPr>
              <a:t> Перевод величин в приведенных единицах в реальные единицы СИ для аргона</a:t>
            </a:r>
            <a:endParaRPr lang="ru-RU" sz="1600" dirty="0">
              <a:solidFill>
                <a:srgbClr val="2337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"/>
            <a:ext cx="12192000" cy="827770"/>
          </a:xfrm>
          <a:solidFill>
            <a:srgbClr val="23373B"/>
          </a:solidFill>
          <a:ln>
            <a:solidFill>
              <a:srgbClr val="23373B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модели взаимодействия молекул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4294" y="1359355"/>
                <a:ext cx="10443411" cy="5247675"/>
              </a:xfrm>
              <a:ln w="0">
                <a:noFill/>
                <a:prstDash val="solid"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 smtClean="0">
                    <a:solidFill>
                      <a:srgbClr val="23373B"/>
                    </a:solidFill>
                  </a:rPr>
                  <a:t>Рассмотрим систему гранулярного газа. Молекулы взаимодействуют путем упругих</a:t>
                </a:r>
                <a:r>
                  <a:rPr lang="en-US" sz="2400" dirty="0" smtClean="0">
                    <a:solidFill>
                      <a:srgbClr val="23373B"/>
                    </a:solidFill>
                  </a:rPr>
                  <a:t> </a:t>
                </a:r>
                <a:r>
                  <a:rPr lang="ru-RU" sz="2400" dirty="0" smtClean="0">
                    <a:solidFill>
                      <a:srgbClr val="23373B"/>
                    </a:solidFill>
                  </a:rPr>
                  <a:t>или неупругих соударений. </a:t>
                </a:r>
                <a:endParaRPr lang="en-US" sz="2400" b="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en-US" sz="2400" b="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200" dirty="0" smtClean="0">
                    <a:solidFill>
                      <a:srgbClr val="23373B"/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3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ru-RU" sz="2200" dirty="0" smtClean="0">
                    <a:solidFill>
                      <a:srgbClr val="23373B"/>
                    </a:solidFill>
                    <a:latin typeface="Cambria Math" panose="02040503050406030204" pitchFamily="18" charset="0"/>
                  </a:rPr>
                  <a:t>-</a:t>
                </a:r>
                <a:r>
                  <a:rPr lang="ru-RU" sz="2200" dirty="0">
                    <a:solidFill>
                      <a:srgbClr val="23373B"/>
                    </a:solidFill>
                  </a:rPr>
                  <a:t>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коэффициент реституции</a:t>
                </a:r>
                <a:endParaRPr lang="ru-RU" sz="2200" i="1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23373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i="1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rgbClr val="23373B"/>
                    </a:solidFill>
                  </a:rPr>
                  <a:t>- </a:t>
                </a:r>
                <a:r>
                  <a:rPr lang="ru-RU" sz="2200" dirty="0" smtClean="0">
                    <a:solidFill>
                      <a:srgbClr val="23373B"/>
                    </a:solidFill>
                  </a:rPr>
                  <a:t>постоянные, зависящие от параметров молекул</a:t>
                </a:r>
                <a:endParaRPr lang="en-US" sz="2200" dirty="0" smtClean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en-US" sz="2200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solidFill>
                    <a:srgbClr val="23373B"/>
                  </a:solidFill>
                </a:endParaRPr>
              </a:p>
              <a:p>
                <a:pPr marL="0" indent="0">
                  <a:buNone/>
                </a:pPr>
                <a:endParaRPr lang="ru-RU" sz="2400" i="1" dirty="0" smtClean="0">
                  <a:solidFill>
                    <a:srgbClr val="23373B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4294" y="1359355"/>
                <a:ext cx="10443411" cy="5247675"/>
              </a:xfrm>
              <a:blipFill>
                <a:blip r:embed="rId4"/>
                <a:stretch>
                  <a:fillRect l="-875" t="-1626"/>
                </a:stretch>
              </a:blipFill>
              <a:ln w="0">
                <a:noFill/>
                <a:prstDash val="solid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37457" y="2336272"/>
                <a:ext cx="5760810" cy="2807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</m:d>
                      <m:d>
                        <m:d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ru-RU" sz="2200" i="1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endParaRPr lang="ru-RU" sz="2200" i="1" dirty="0" smtClean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ru-RU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</m:d>
                      <m:d>
                        <m:d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</m:oMath>
                  </m:oMathPara>
                </a14:m>
                <a:endParaRPr lang="en-US" sz="22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endParaRPr lang="en-US" sz="22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ru-RU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200" i="1">
                                          <a:solidFill>
                                            <a:srgbClr val="23373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2337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  <m:r>
                        <a:rPr lang="en-US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solidFill>
                                <a:srgbClr val="2337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200" i="1">
                                          <a:solidFill>
                                            <a:srgbClr val="23373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2337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23373B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23373B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  <m:r>
                        <a:rPr lang="en-US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ru-RU" sz="2200" i="1">
                          <a:solidFill>
                            <a:srgbClr val="23373B"/>
                          </a:solidFill>
                          <a:latin typeface="Cambria Math" panose="02040503050406030204" pitchFamily="18" charset="0"/>
                        </a:rPr>
                        <m:t>…               </m:t>
                      </m:r>
                    </m:oMath>
                  </m:oMathPara>
                </a14:m>
                <a:endParaRPr lang="en-US" sz="2200" i="1" dirty="0">
                  <a:solidFill>
                    <a:srgbClr val="23373B"/>
                  </a:solidFill>
                  <a:latin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457" y="2336272"/>
                <a:ext cx="5760810" cy="280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814781" y="5896777"/>
            <a:ext cx="5466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Рис. 4. Анимация движения 200 частиц в пространстве</a:t>
            </a:r>
          </a:p>
          <a:p>
            <a:r>
              <a:rPr lang="ru-RU" sz="1400" dirty="0" smtClean="0"/>
              <a:t> при неупругом взаимодействии</a:t>
            </a:r>
            <a:endParaRPr lang="ru-RU" sz="1400" dirty="0"/>
          </a:p>
        </p:txBody>
      </p:sp>
      <p:pic>
        <p:nvPicPr>
          <p:cNvPr id="6" name="3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43705" y="1799486"/>
            <a:ext cx="4037163" cy="4097291"/>
          </a:xfrm>
          <a:prstGeom prst="roundRect">
            <a:avLst>
              <a:gd name="adj" fmla="val 5439"/>
            </a:avLst>
          </a:prstGeom>
          <a:ln>
            <a:solidFill>
              <a:srgbClr val="23373B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0954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"/>
            <a:ext cx="12192000" cy="827770"/>
          </a:xfrm>
          <a:solidFill>
            <a:srgbClr val="23373B"/>
          </a:solidFill>
          <a:ln>
            <a:solidFill>
              <a:srgbClr val="23373B"/>
            </a:solidFill>
          </a:ln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со стенками</a:t>
            </a:r>
            <a:endParaRPr lang="ru-RU" sz="2800" dirty="0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5524" y="1386037"/>
            <a:ext cx="10443411" cy="5247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 smtClean="0">
                <a:solidFill>
                  <a:srgbClr val="23373B"/>
                </a:solidFill>
                <a:latin typeface="Cambria Math" panose="02040503050406030204" pitchFamily="18" charset="0"/>
              </a:rPr>
              <a:t>Во всех задачах реализовано упругое взаимодействие со стенками. При достижении определенных координат молекулами, проекция их скорости меняется на противоположную</a:t>
            </a:r>
            <a:endParaRPr lang="en-US" sz="2400" dirty="0">
              <a:solidFill>
                <a:srgbClr val="23373B"/>
              </a:solidFill>
            </a:endParaRPr>
          </a:p>
          <a:p>
            <a:pPr marL="0" indent="0">
              <a:buNone/>
            </a:pPr>
            <a:endParaRPr lang="ru-RU" sz="2400" i="1" dirty="0" smtClean="0">
              <a:solidFill>
                <a:srgbClr val="23373B"/>
              </a:solidFill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908406" y="3179200"/>
            <a:ext cx="5465" cy="2239506"/>
          </a:xfrm>
          <a:prstGeom prst="line">
            <a:avLst/>
          </a:prstGeom>
          <a:ln w="28575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1944671" y="4659287"/>
            <a:ext cx="255722" cy="247973"/>
          </a:xfrm>
          <a:prstGeom prst="ellipse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 flipV="1">
            <a:off x="1157438" y="4322419"/>
            <a:ext cx="911220" cy="453106"/>
          </a:xfrm>
          <a:prstGeom prst="straightConnector1">
            <a:avLst/>
          </a:prstGeom>
          <a:ln w="19050">
            <a:solidFill>
              <a:srgbClr val="23373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/>
          <p:cNvSpPr/>
          <p:nvPr/>
        </p:nvSpPr>
        <p:spPr>
          <a:xfrm>
            <a:off x="1029577" y="3849502"/>
            <a:ext cx="255722" cy="247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1157438" y="3562565"/>
            <a:ext cx="911220" cy="410923"/>
          </a:xfrm>
          <a:prstGeom prst="straightConnector1">
            <a:avLst/>
          </a:prstGeom>
          <a:ln w="19050">
            <a:solidFill>
              <a:srgbClr val="23373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8753866" y="3179200"/>
            <a:ext cx="17619" cy="2239506"/>
          </a:xfrm>
          <a:prstGeom prst="line">
            <a:avLst/>
          </a:prstGeom>
          <a:ln w="28575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4195820" y="3179200"/>
            <a:ext cx="2430884" cy="2239506"/>
          </a:xfrm>
          <a:prstGeom prst="rect">
            <a:avLst/>
          </a:prstGeom>
          <a:solidFill>
            <a:srgbClr val="F2F2F2"/>
          </a:solidFill>
          <a:ln>
            <a:solidFill>
              <a:srgbClr val="23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4780009" y="4717478"/>
            <a:ext cx="255722" cy="247973"/>
          </a:xfrm>
          <a:prstGeom prst="ellipse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 стрелкой 33"/>
          <p:cNvCxnSpPr/>
          <p:nvPr/>
        </p:nvCxnSpPr>
        <p:spPr>
          <a:xfrm flipH="1" flipV="1">
            <a:off x="4305966" y="4512345"/>
            <a:ext cx="595489" cy="336868"/>
          </a:xfrm>
          <a:prstGeom prst="straightConnector1">
            <a:avLst/>
          </a:prstGeom>
          <a:ln w="19050">
            <a:solidFill>
              <a:srgbClr val="23373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6261608" y="4067841"/>
            <a:ext cx="255722" cy="247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 стрелкой 41"/>
          <p:cNvCxnSpPr/>
          <p:nvPr/>
        </p:nvCxnSpPr>
        <p:spPr>
          <a:xfrm flipH="1" flipV="1">
            <a:off x="5793980" y="3870994"/>
            <a:ext cx="595489" cy="336868"/>
          </a:xfrm>
          <a:prstGeom prst="straightConnector1">
            <a:avLst/>
          </a:prstGeom>
          <a:ln w="19050">
            <a:solidFill>
              <a:srgbClr val="23373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Полилиния 88"/>
          <p:cNvSpPr/>
          <p:nvPr/>
        </p:nvSpPr>
        <p:spPr>
          <a:xfrm>
            <a:off x="8736613" y="3165339"/>
            <a:ext cx="1425304" cy="2253366"/>
          </a:xfrm>
          <a:custGeom>
            <a:avLst/>
            <a:gdLst>
              <a:gd name="connsiteX0" fmla="*/ 0 w 1406106"/>
              <a:gd name="connsiteY0" fmla="*/ 4635 h 2143986"/>
              <a:gd name="connsiteX1" fmla="*/ 172529 w 1406106"/>
              <a:gd name="connsiteY1" fmla="*/ 13261 h 2143986"/>
              <a:gd name="connsiteX2" fmla="*/ 336431 w 1406106"/>
              <a:gd name="connsiteY2" fmla="*/ 116778 h 2143986"/>
              <a:gd name="connsiteX3" fmla="*/ 526212 w 1406106"/>
              <a:gd name="connsiteY3" fmla="*/ 504967 h 2143986"/>
              <a:gd name="connsiteX4" fmla="*/ 629729 w 1406106"/>
              <a:gd name="connsiteY4" fmla="*/ 901782 h 2143986"/>
              <a:gd name="connsiteX5" fmla="*/ 707366 w 1406106"/>
              <a:gd name="connsiteY5" fmla="*/ 1419367 h 2143986"/>
              <a:gd name="connsiteX6" fmla="*/ 750498 w 1406106"/>
              <a:gd name="connsiteY6" fmla="*/ 1678160 h 2143986"/>
              <a:gd name="connsiteX7" fmla="*/ 802257 w 1406106"/>
              <a:gd name="connsiteY7" fmla="*/ 1902446 h 2143986"/>
              <a:gd name="connsiteX8" fmla="*/ 957532 w 1406106"/>
              <a:gd name="connsiteY8" fmla="*/ 2040469 h 2143986"/>
              <a:gd name="connsiteX9" fmla="*/ 1190446 w 1406106"/>
              <a:gd name="connsiteY9" fmla="*/ 2118107 h 2143986"/>
              <a:gd name="connsiteX10" fmla="*/ 1406106 w 1406106"/>
              <a:gd name="connsiteY10" fmla="*/ 2143986 h 2143986"/>
              <a:gd name="connsiteX0" fmla="*/ 0 w 1423335"/>
              <a:gd name="connsiteY0" fmla="*/ 1386 h 2157254"/>
              <a:gd name="connsiteX1" fmla="*/ 189758 w 1423335"/>
              <a:gd name="connsiteY1" fmla="*/ 26529 h 2157254"/>
              <a:gd name="connsiteX2" fmla="*/ 353660 w 1423335"/>
              <a:gd name="connsiteY2" fmla="*/ 130046 h 2157254"/>
              <a:gd name="connsiteX3" fmla="*/ 543441 w 1423335"/>
              <a:gd name="connsiteY3" fmla="*/ 518235 h 2157254"/>
              <a:gd name="connsiteX4" fmla="*/ 646958 w 1423335"/>
              <a:gd name="connsiteY4" fmla="*/ 915050 h 2157254"/>
              <a:gd name="connsiteX5" fmla="*/ 724595 w 1423335"/>
              <a:gd name="connsiteY5" fmla="*/ 1432635 h 2157254"/>
              <a:gd name="connsiteX6" fmla="*/ 767727 w 1423335"/>
              <a:gd name="connsiteY6" fmla="*/ 1691428 h 2157254"/>
              <a:gd name="connsiteX7" fmla="*/ 819486 w 1423335"/>
              <a:gd name="connsiteY7" fmla="*/ 1915714 h 2157254"/>
              <a:gd name="connsiteX8" fmla="*/ 974761 w 1423335"/>
              <a:gd name="connsiteY8" fmla="*/ 2053737 h 2157254"/>
              <a:gd name="connsiteX9" fmla="*/ 1207675 w 1423335"/>
              <a:gd name="connsiteY9" fmla="*/ 2131375 h 2157254"/>
              <a:gd name="connsiteX10" fmla="*/ 1423335 w 1423335"/>
              <a:gd name="connsiteY10" fmla="*/ 2157254 h 215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3335" h="2157254">
                <a:moveTo>
                  <a:pt x="0" y="1386"/>
                </a:moveTo>
                <a:cubicBezTo>
                  <a:pt x="58228" y="-3647"/>
                  <a:pt x="130815" y="5086"/>
                  <a:pt x="189758" y="26529"/>
                </a:cubicBezTo>
                <a:cubicBezTo>
                  <a:pt x="248701" y="47972"/>
                  <a:pt x="294713" y="48095"/>
                  <a:pt x="353660" y="130046"/>
                </a:cubicBezTo>
                <a:cubicBezTo>
                  <a:pt x="412607" y="211997"/>
                  <a:pt x="494558" y="387401"/>
                  <a:pt x="543441" y="518235"/>
                </a:cubicBezTo>
                <a:cubicBezTo>
                  <a:pt x="592324" y="649069"/>
                  <a:pt x="616766" y="762650"/>
                  <a:pt x="646958" y="915050"/>
                </a:cubicBezTo>
                <a:cubicBezTo>
                  <a:pt x="677150" y="1067450"/>
                  <a:pt x="704467" y="1303239"/>
                  <a:pt x="724595" y="1432635"/>
                </a:cubicBezTo>
                <a:cubicBezTo>
                  <a:pt x="744723" y="1562031"/>
                  <a:pt x="751912" y="1610915"/>
                  <a:pt x="767727" y="1691428"/>
                </a:cubicBezTo>
                <a:cubicBezTo>
                  <a:pt x="783542" y="1771941"/>
                  <a:pt x="784980" y="1855329"/>
                  <a:pt x="819486" y="1915714"/>
                </a:cubicBezTo>
                <a:cubicBezTo>
                  <a:pt x="853992" y="1976099"/>
                  <a:pt x="910063" y="2017794"/>
                  <a:pt x="974761" y="2053737"/>
                </a:cubicBezTo>
                <a:cubicBezTo>
                  <a:pt x="1039459" y="2089680"/>
                  <a:pt x="1132913" y="2114122"/>
                  <a:pt x="1207675" y="2131375"/>
                </a:cubicBezTo>
                <a:cubicBezTo>
                  <a:pt x="1282437" y="2148628"/>
                  <a:pt x="1373014" y="2151503"/>
                  <a:pt x="1423335" y="2157254"/>
                </a:cubicBezTo>
              </a:path>
            </a:pathLst>
          </a:custGeom>
          <a:noFill/>
          <a:ln w="28575">
            <a:solidFill>
              <a:srgbClr val="2337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Полилиния 91"/>
          <p:cNvSpPr/>
          <p:nvPr/>
        </p:nvSpPr>
        <p:spPr>
          <a:xfrm flipH="1">
            <a:off x="7328562" y="3165338"/>
            <a:ext cx="1425304" cy="2253366"/>
          </a:xfrm>
          <a:custGeom>
            <a:avLst/>
            <a:gdLst>
              <a:gd name="connsiteX0" fmla="*/ 0 w 1406106"/>
              <a:gd name="connsiteY0" fmla="*/ 4635 h 2143986"/>
              <a:gd name="connsiteX1" fmla="*/ 172529 w 1406106"/>
              <a:gd name="connsiteY1" fmla="*/ 13261 h 2143986"/>
              <a:gd name="connsiteX2" fmla="*/ 336431 w 1406106"/>
              <a:gd name="connsiteY2" fmla="*/ 116778 h 2143986"/>
              <a:gd name="connsiteX3" fmla="*/ 526212 w 1406106"/>
              <a:gd name="connsiteY3" fmla="*/ 504967 h 2143986"/>
              <a:gd name="connsiteX4" fmla="*/ 629729 w 1406106"/>
              <a:gd name="connsiteY4" fmla="*/ 901782 h 2143986"/>
              <a:gd name="connsiteX5" fmla="*/ 707366 w 1406106"/>
              <a:gd name="connsiteY5" fmla="*/ 1419367 h 2143986"/>
              <a:gd name="connsiteX6" fmla="*/ 750498 w 1406106"/>
              <a:gd name="connsiteY6" fmla="*/ 1678160 h 2143986"/>
              <a:gd name="connsiteX7" fmla="*/ 802257 w 1406106"/>
              <a:gd name="connsiteY7" fmla="*/ 1902446 h 2143986"/>
              <a:gd name="connsiteX8" fmla="*/ 957532 w 1406106"/>
              <a:gd name="connsiteY8" fmla="*/ 2040469 h 2143986"/>
              <a:gd name="connsiteX9" fmla="*/ 1190446 w 1406106"/>
              <a:gd name="connsiteY9" fmla="*/ 2118107 h 2143986"/>
              <a:gd name="connsiteX10" fmla="*/ 1406106 w 1406106"/>
              <a:gd name="connsiteY10" fmla="*/ 2143986 h 2143986"/>
              <a:gd name="connsiteX0" fmla="*/ 0 w 1423335"/>
              <a:gd name="connsiteY0" fmla="*/ 1386 h 2157254"/>
              <a:gd name="connsiteX1" fmla="*/ 189758 w 1423335"/>
              <a:gd name="connsiteY1" fmla="*/ 26529 h 2157254"/>
              <a:gd name="connsiteX2" fmla="*/ 353660 w 1423335"/>
              <a:gd name="connsiteY2" fmla="*/ 130046 h 2157254"/>
              <a:gd name="connsiteX3" fmla="*/ 543441 w 1423335"/>
              <a:gd name="connsiteY3" fmla="*/ 518235 h 2157254"/>
              <a:gd name="connsiteX4" fmla="*/ 646958 w 1423335"/>
              <a:gd name="connsiteY4" fmla="*/ 915050 h 2157254"/>
              <a:gd name="connsiteX5" fmla="*/ 724595 w 1423335"/>
              <a:gd name="connsiteY5" fmla="*/ 1432635 h 2157254"/>
              <a:gd name="connsiteX6" fmla="*/ 767727 w 1423335"/>
              <a:gd name="connsiteY6" fmla="*/ 1691428 h 2157254"/>
              <a:gd name="connsiteX7" fmla="*/ 819486 w 1423335"/>
              <a:gd name="connsiteY7" fmla="*/ 1915714 h 2157254"/>
              <a:gd name="connsiteX8" fmla="*/ 974761 w 1423335"/>
              <a:gd name="connsiteY8" fmla="*/ 2053737 h 2157254"/>
              <a:gd name="connsiteX9" fmla="*/ 1207675 w 1423335"/>
              <a:gd name="connsiteY9" fmla="*/ 2131375 h 2157254"/>
              <a:gd name="connsiteX10" fmla="*/ 1423335 w 1423335"/>
              <a:gd name="connsiteY10" fmla="*/ 2157254 h 215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3335" h="2157254">
                <a:moveTo>
                  <a:pt x="0" y="1386"/>
                </a:moveTo>
                <a:cubicBezTo>
                  <a:pt x="58228" y="-3647"/>
                  <a:pt x="130815" y="5086"/>
                  <a:pt x="189758" y="26529"/>
                </a:cubicBezTo>
                <a:cubicBezTo>
                  <a:pt x="248701" y="47972"/>
                  <a:pt x="294713" y="48095"/>
                  <a:pt x="353660" y="130046"/>
                </a:cubicBezTo>
                <a:cubicBezTo>
                  <a:pt x="412607" y="211997"/>
                  <a:pt x="494558" y="387401"/>
                  <a:pt x="543441" y="518235"/>
                </a:cubicBezTo>
                <a:cubicBezTo>
                  <a:pt x="592324" y="649069"/>
                  <a:pt x="616766" y="762650"/>
                  <a:pt x="646958" y="915050"/>
                </a:cubicBezTo>
                <a:cubicBezTo>
                  <a:pt x="677150" y="1067450"/>
                  <a:pt x="704467" y="1303239"/>
                  <a:pt x="724595" y="1432635"/>
                </a:cubicBezTo>
                <a:cubicBezTo>
                  <a:pt x="744723" y="1562031"/>
                  <a:pt x="751912" y="1610915"/>
                  <a:pt x="767727" y="1691428"/>
                </a:cubicBezTo>
                <a:cubicBezTo>
                  <a:pt x="783542" y="1771941"/>
                  <a:pt x="784980" y="1855329"/>
                  <a:pt x="819486" y="1915714"/>
                </a:cubicBezTo>
                <a:cubicBezTo>
                  <a:pt x="853992" y="1976099"/>
                  <a:pt x="910063" y="2017794"/>
                  <a:pt x="974761" y="2053737"/>
                </a:cubicBezTo>
                <a:cubicBezTo>
                  <a:pt x="1039459" y="2089680"/>
                  <a:pt x="1132913" y="2114122"/>
                  <a:pt x="1207675" y="2131375"/>
                </a:cubicBezTo>
                <a:cubicBezTo>
                  <a:pt x="1282437" y="2148628"/>
                  <a:pt x="1373014" y="2151503"/>
                  <a:pt x="1423335" y="2157254"/>
                </a:cubicBezTo>
              </a:path>
            </a:pathLst>
          </a:custGeom>
          <a:noFill/>
          <a:ln w="28575">
            <a:solidFill>
              <a:srgbClr val="2337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Овал 92"/>
          <p:cNvSpPr/>
          <p:nvPr/>
        </p:nvSpPr>
        <p:spPr>
          <a:xfrm>
            <a:off x="11139081" y="4402176"/>
            <a:ext cx="255722" cy="247973"/>
          </a:xfrm>
          <a:prstGeom prst="ellipse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Овал 93"/>
          <p:cNvSpPr/>
          <p:nvPr/>
        </p:nvSpPr>
        <p:spPr>
          <a:xfrm>
            <a:off x="9472575" y="4405686"/>
            <a:ext cx="255722" cy="247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5" name="Прямая со стрелкой 94"/>
          <p:cNvCxnSpPr/>
          <p:nvPr/>
        </p:nvCxnSpPr>
        <p:spPr>
          <a:xfrm flipH="1">
            <a:off x="10601864" y="4526162"/>
            <a:ext cx="665078" cy="0"/>
          </a:xfrm>
          <a:prstGeom prst="straightConnector1">
            <a:avLst/>
          </a:prstGeom>
          <a:ln w="19050">
            <a:solidFill>
              <a:srgbClr val="23373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 стрелкой 97"/>
          <p:cNvCxnSpPr/>
          <p:nvPr/>
        </p:nvCxnSpPr>
        <p:spPr>
          <a:xfrm flipV="1">
            <a:off x="9616487" y="4526163"/>
            <a:ext cx="611694" cy="12063"/>
          </a:xfrm>
          <a:prstGeom prst="straightConnector1">
            <a:avLst/>
          </a:prstGeom>
          <a:ln w="19050">
            <a:solidFill>
              <a:srgbClr val="23373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854512" y="5802721"/>
            <a:ext cx="318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Упругие стенки</a:t>
            </a:r>
            <a:endParaRPr lang="ru-RU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497153" y="5802721"/>
            <a:ext cx="318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Периодические стенки</a:t>
            </a:r>
            <a:endParaRPr lang="ru-RU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7745262" y="5802721"/>
            <a:ext cx="318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Потенциальные стенки</a:t>
            </a:r>
            <a:endParaRPr lang="ru-RU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8473507" y="3225047"/>
            <a:ext cx="52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11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8635</TotalTime>
  <Words>473</Words>
  <Application>Microsoft Office PowerPoint</Application>
  <PresentationFormat>Широкоэкранный</PresentationFormat>
  <Paragraphs>173</Paragraphs>
  <Slides>13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МTimes New Roman</vt:lpstr>
      <vt:lpstr>Тема Office</vt:lpstr>
      <vt:lpstr>Получение основных закономерностей поведения многочастичных систем на основе численного моделирования</vt:lpstr>
      <vt:lpstr>Введение в проблематику</vt:lpstr>
      <vt:lpstr>Цели проводимого исследования</vt:lpstr>
      <vt:lpstr>Расстояние Кульбака - Лейблера</vt:lpstr>
      <vt:lpstr>Описание модели взаимодействия молекул</vt:lpstr>
      <vt:lpstr>Интегрирование уравнений движения</vt:lpstr>
      <vt:lpstr>Приведенные переменные</vt:lpstr>
      <vt:lpstr>Описание модели взаимодействия молекул</vt:lpstr>
      <vt:lpstr>Взаимодействие со стенками</vt:lpstr>
      <vt:lpstr>H-теорема Больцмана</vt:lpstr>
      <vt:lpstr>Результаты</vt:lpstr>
      <vt:lpstr>Презентация PowerPoint</vt:lpstr>
      <vt:lpstr>Будущие доработки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xiaomi2302@outlook.com</dc:creator>
  <cp:lastModifiedBy>xiaomi2302@outlook.com</cp:lastModifiedBy>
  <cp:revision>215</cp:revision>
  <dcterms:created xsi:type="dcterms:W3CDTF">2020-05-10T11:19:16Z</dcterms:created>
  <dcterms:modified xsi:type="dcterms:W3CDTF">2022-07-17T10:33:39Z</dcterms:modified>
</cp:coreProperties>
</file>